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0" r:id="rId4"/>
    <p:sldId id="257" r:id="rId5"/>
    <p:sldId id="272" r:id="rId6"/>
    <p:sldId id="258" r:id="rId7"/>
    <p:sldId id="259" r:id="rId8"/>
    <p:sldId id="261" r:id="rId9"/>
    <p:sldId id="262" r:id="rId10"/>
    <p:sldId id="264" r:id="rId11"/>
    <p:sldId id="275" r:id="rId12"/>
    <p:sldId id="263" r:id="rId13"/>
    <p:sldId id="265" r:id="rId14"/>
    <p:sldId id="266" r:id="rId15"/>
    <p:sldId id="271" r:id="rId16"/>
    <p:sldId id="269" r:id="rId17"/>
    <p:sldId id="267" r:id="rId18"/>
    <p:sldId id="268" r:id="rId19"/>
    <p:sldId id="273"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22" autoAdjust="0"/>
  </p:normalViewPr>
  <p:slideViewPr>
    <p:cSldViewPr>
      <p:cViewPr varScale="1">
        <p:scale>
          <a:sx n="44" d="100"/>
          <a:sy n="44" d="100"/>
        </p:scale>
        <p:origin x="-6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9CB01-1A59-4749-813B-BE92190D219C}" type="datetimeFigureOut">
              <a:rPr lang="en-US" smtClean="0"/>
              <a:pPr/>
              <a:t>10/25/2012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F227F-869F-41AB-B9B4-2DDB6074E0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0000">
              <a:schemeClr val="accent5">
                <a:lumMod val="20000"/>
                <a:lumOff val="8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79CB01-1A59-4749-813B-BE92190D219C}" type="datetimeFigureOut">
              <a:rPr lang="en-US" smtClean="0"/>
              <a:pPr/>
              <a:t>10/25/2012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F227F-869F-41AB-B9B4-2DDB6074E0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media1.mp3"/><Relationship Id="rId5" Type="http://schemas.openxmlformats.org/officeDocument/2006/relationships/image" Target="../media/image2.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LIVE in your classroom!</a:t>
            </a:r>
            <a:endParaRPr lang="en-US" dirty="0"/>
          </a:p>
        </p:txBody>
      </p:sp>
      <p:sp>
        <p:nvSpPr>
          <p:cNvPr id="3" name="Subtitle 2"/>
          <p:cNvSpPr>
            <a:spLocks noGrp="1"/>
          </p:cNvSpPr>
          <p:nvPr>
            <p:ph type="subTitle" idx="1"/>
          </p:nvPr>
        </p:nvSpPr>
        <p:spPr/>
        <p:txBody>
          <a:bodyPr/>
          <a:lstStyle/>
          <a:p>
            <a:r>
              <a:rPr lang="en-US" dirty="0" smtClean="0"/>
              <a:t>Presented by </a:t>
            </a:r>
          </a:p>
          <a:p>
            <a:r>
              <a:rPr lang="en-US" dirty="0" smtClean="0"/>
              <a:t>The Amazing </a:t>
            </a:r>
            <a:r>
              <a:rPr lang="en-US" dirty="0" err="1" smtClean="0"/>
              <a:t>Pina</a:t>
            </a:r>
            <a:r>
              <a:rPr lang="en-US" dirty="0" smtClean="0"/>
              <a:t> </a:t>
            </a:r>
            <a:r>
              <a:rPr lang="en-US" dirty="0" err="1" smtClean="0"/>
              <a:t>Viscomi</a:t>
            </a:r>
            <a:r>
              <a:rPr lang="en-US" dirty="0" smtClean="0"/>
              <a:t> &amp;</a:t>
            </a:r>
          </a:p>
          <a:p>
            <a:r>
              <a:rPr lang="en-US" dirty="0" smtClean="0"/>
              <a:t>The Equally-Amazing Ryan Vickers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1200" y="573646"/>
            <a:ext cx="5329238"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The Amazing Race 17 - Intro Theme Song [HD].mp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457200" y="5791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clues</a:t>
            </a:r>
            <a:endParaRPr lang="en-US" dirty="0"/>
          </a:p>
        </p:txBody>
      </p:sp>
      <p:sp>
        <p:nvSpPr>
          <p:cNvPr id="3" name="Content Placeholder 2"/>
          <p:cNvSpPr>
            <a:spLocks noGrp="1"/>
          </p:cNvSpPr>
          <p:nvPr>
            <p:ph idx="1"/>
          </p:nvPr>
        </p:nvSpPr>
        <p:spPr/>
        <p:txBody>
          <a:bodyPr>
            <a:normAutofit/>
          </a:bodyPr>
          <a:lstStyle/>
          <a:p>
            <a:r>
              <a:rPr lang="en-US" dirty="0" smtClean="0"/>
              <a:t>Each clue is assigned a </a:t>
            </a:r>
            <a:r>
              <a:rPr lang="en-US" dirty="0" err="1" smtClean="0"/>
              <a:t>colour</a:t>
            </a:r>
            <a:r>
              <a:rPr lang="en-US" dirty="0" smtClean="0"/>
              <a:t>.  It will be a small riddle/puzzle to solve.  Find the location, find out the answer, and then text back the answer.</a:t>
            </a:r>
          </a:p>
          <a:p>
            <a:r>
              <a:rPr lang="en-US" dirty="0" smtClean="0"/>
              <a:t>PLEASE DO NOT OPEN CLUES UNTIL INSTRUCTED.  One clue is a “dud” – opening that clue or not bringing it back with you sealed incurs a 15 minute penalty!  </a:t>
            </a:r>
          </a:p>
          <a:p>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52400"/>
            <a:ext cx="3028950" cy="150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Clue</a:t>
            </a:r>
            <a:endParaRPr lang="en-CA" dirty="0"/>
          </a:p>
        </p:txBody>
      </p:sp>
      <p:sp>
        <p:nvSpPr>
          <p:cNvPr id="3" name="Content Placeholder 2"/>
          <p:cNvSpPr>
            <a:spLocks noGrp="1"/>
          </p:cNvSpPr>
          <p:nvPr>
            <p:ph idx="1"/>
          </p:nvPr>
        </p:nvSpPr>
        <p:spPr>
          <a:xfrm>
            <a:off x="457200" y="1600200"/>
            <a:ext cx="8229600" cy="4876799"/>
          </a:xfrm>
        </p:spPr>
        <p:txBody>
          <a:bodyPr/>
          <a:lstStyle/>
          <a:p>
            <a:pPr marL="0" indent="0">
              <a:buNone/>
            </a:pPr>
            <a:r>
              <a:rPr lang="en-CA" dirty="0" smtClean="0"/>
              <a:t>Go to the room that is 2⁷, once there, find out where all the kids will hang out on Friday, October 20</a:t>
            </a:r>
            <a:r>
              <a:rPr lang="en-CA" baseline="30000" dirty="0" smtClean="0"/>
              <a:t>th</a:t>
            </a:r>
            <a:r>
              <a:rPr lang="en-CA" dirty="0" smtClean="0"/>
              <a:t>, 2011.</a:t>
            </a:r>
          </a:p>
          <a:p>
            <a:pPr marL="0" indent="0">
              <a:buNone/>
            </a:pPr>
            <a:endParaRPr lang="en-CA" dirty="0"/>
          </a:p>
          <a:p>
            <a:pPr marL="0" indent="0">
              <a:buNone/>
            </a:pPr>
            <a:r>
              <a:rPr lang="en-CA" dirty="0" smtClean="0"/>
              <a:t>Room = 128</a:t>
            </a:r>
          </a:p>
          <a:p>
            <a:pPr marL="0" indent="0">
              <a:buNone/>
            </a:pPr>
            <a:r>
              <a:rPr lang="en-CA" dirty="0" smtClean="0"/>
              <a:t>Answer = Dance Party </a:t>
            </a:r>
          </a:p>
          <a:p>
            <a:pPr marL="0" indent="0">
              <a:buNone/>
            </a:pPr>
            <a:r>
              <a:rPr lang="en-CA" dirty="0" smtClean="0"/>
              <a:t>(listed on a poster)</a:t>
            </a:r>
          </a:p>
          <a:p>
            <a:pPr marL="0" indent="0">
              <a:buNone/>
            </a:pPr>
            <a:endParaRPr lang="en-CA" dirty="0"/>
          </a:p>
          <a:p>
            <a:pPr marL="0" indent="0">
              <a:buNone/>
            </a:pP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67200" y="3003185"/>
            <a:ext cx="4343400" cy="3595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091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determine placement?</a:t>
            </a:r>
            <a:endParaRPr lang="en-US" dirty="0"/>
          </a:p>
        </p:txBody>
      </p:sp>
      <p:sp>
        <p:nvSpPr>
          <p:cNvPr id="3" name="Content Placeholder 2"/>
          <p:cNvSpPr>
            <a:spLocks noGrp="1"/>
          </p:cNvSpPr>
          <p:nvPr>
            <p:ph idx="1"/>
          </p:nvPr>
        </p:nvSpPr>
        <p:spPr/>
        <p:txBody>
          <a:bodyPr/>
          <a:lstStyle/>
          <a:p>
            <a:r>
              <a:rPr lang="en-US" dirty="0" smtClean="0"/>
              <a:t>The winning team is determined by arrival at the finish line (plus applicable penalties).  If no one finishes, the team that arrives back to this classroom with the most complete clues (plus applicable penalties) wins.</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33600" y="4460383"/>
            <a:ext cx="5105400" cy="1970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break into teams!</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 each receive a package containing the following:</a:t>
            </a:r>
          </a:p>
          <a:p>
            <a:pPr>
              <a:buFontTx/>
              <a:buChar char="-"/>
            </a:pPr>
            <a:r>
              <a:rPr lang="en-US" smtClean="0"/>
              <a:t>Eight </a:t>
            </a:r>
            <a:r>
              <a:rPr lang="en-US" dirty="0" smtClean="0"/>
              <a:t>clues sealed in envelopes. </a:t>
            </a:r>
          </a:p>
          <a:p>
            <a:pPr>
              <a:buFontTx/>
              <a:buChar char="-"/>
            </a:pPr>
            <a:r>
              <a:rPr lang="en-US" dirty="0" smtClean="0"/>
              <a:t>A “Start” envelope – this will contain the </a:t>
            </a:r>
            <a:r>
              <a:rPr lang="en-US" dirty="0" err="1" smtClean="0"/>
              <a:t>colour</a:t>
            </a:r>
            <a:r>
              <a:rPr lang="en-US" dirty="0" smtClean="0"/>
              <a:t> of your first clue and a reminder of how to text us your answers.</a:t>
            </a:r>
          </a:p>
          <a:p>
            <a:pPr>
              <a:buFontTx/>
              <a:buChar char="-"/>
            </a:pPr>
            <a:r>
              <a:rPr lang="en-US" dirty="0" smtClean="0"/>
              <a:t>A snack in case you get hungry.</a:t>
            </a:r>
          </a:p>
          <a:p>
            <a:r>
              <a:rPr lang="en-US" dirty="0" smtClean="0"/>
              <a:t>You also need to make sure to have someone in your team with a cell phone.  </a:t>
            </a:r>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4114801"/>
            <a:ext cx="2619375" cy="9905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US" sz="9600" dirty="0" smtClean="0"/>
              <a:t>GOOD LUCK AND TRAVEL SAFE!!!</a:t>
            </a:r>
            <a:endParaRPr lang="en-US" sz="9600"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495800"/>
            <a:ext cx="24003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1"/>
            <a:ext cx="7772400" cy="2133599"/>
          </a:xfrm>
        </p:spPr>
        <p:txBody>
          <a:bodyPr/>
          <a:lstStyle/>
          <a:p>
            <a:r>
              <a:rPr lang="en-CA" dirty="0" smtClean="0"/>
              <a:t>The winners!</a:t>
            </a:r>
            <a:endParaRPr lang="en-CA" dirty="0"/>
          </a:p>
        </p:txBody>
      </p:sp>
      <p:sp>
        <p:nvSpPr>
          <p:cNvPr id="7" name="Subtitle 6"/>
          <p:cNvSpPr>
            <a:spLocks noGrp="1"/>
          </p:cNvSpPr>
          <p:nvPr>
            <p:ph type="subTitle" idx="1"/>
          </p:nvPr>
        </p:nvSpPr>
        <p:spPr>
          <a:xfrm>
            <a:off x="1600200" y="4495800"/>
            <a:ext cx="6400800" cy="1752600"/>
          </a:xfrm>
        </p:spPr>
        <p:txBody>
          <a:bodyPr/>
          <a:lstStyle/>
          <a:p>
            <a:endParaRPr lang="en-CA"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43200" y="2558200"/>
            <a:ext cx="3771900" cy="314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6335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we did while you were out… </a:t>
            </a:r>
            <a:br>
              <a:rPr lang="en-US" dirty="0" smtClean="0"/>
            </a:br>
            <a:r>
              <a:rPr lang="en-US" dirty="0" smtClean="0"/>
              <a:t>(aka the control centre)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90612" y="2191544"/>
            <a:ext cx="6962775" cy="334327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I don’t have access to a cell phone/I don’t want to give out my number.  What should I do?</a:t>
            </a:r>
          </a:p>
          <a:p>
            <a:r>
              <a:rPr lang="en-US" dirty="0" smtClean="0"/>
              <a:t>Students can phone in to the school number</a:t>
            </a:r>
          </a:p>
          <a:p>
            <a:r>
              <a:rPr lang="en-US" dirty="0"/>
              <a:t>You can use </a:t>
            </a:r>
            <a:r>
              <a:rPr lang="en-US" dirty="0" err="1"/>
              <a:t>Walkie</a:t>
            </a:r>
            <a:r>
              <a:rPr lang="en-US" dirty="0"/>
              <a:t> </a:t>
            </a:r>
            <a:r>
              <a:rPr lang="en-US" dirty="0" smtClean="0"/>
              <a:t>Talkies</a:t>
            </a:r>
          </a:p>
          <a:p>
            <a:r>
              <a:rPr lang="en-US" dirty="0" smtClean="0"/>
              <a:t>You can assign a team member as a runner</a:t>
            </a:r>
          </a:p>
          <a:p>
            <a:r>
              <a:rPr lang="en-US" dirty="0" smtClean="0"/>
              <a:t>You can use volunteers at each clue location</a:t>
            </a:r>
            <a:endParaRPr lang="en-US" dirty="0"/>
          </a:p>
          <a:p>
            <a:r>
              <a:rPr lang="en-US" dirty="0" smtClean="0"/>
              <a:t>You can set up the game where each team has a specific route to follow </a:t>
            </a:r>
            <a:endParaRPr lang="en-US"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5638800"/>
            <a:ext cx="2486025" cy="102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I want to play my game outside of my school grounds.  How do you suggest I do this?</a:t>
            </a:r>
          </a:p>
          <a:p>
            <a:r>
              <a:rPr lang="en-US" dirty="0" smtClean="0"/>
              <a:t>Make sure to check with your administration that this is okay to do.  </a:t>
            </a:r>
          </a:p>
          <a:p>
            <a:r>
              <a:rPr lang="en-US" dirty="0" smtClean="0"/>
              <a:t>We sent a letter home advising parents.</a:t>
            </a:r>
          </a:p>
          <a:p>
            <a:r>
              <a:rPr lang="en-US" dirty="0" smtClean="0"/>
              <a:t>Make sure that you have clearly established boundaries and that parents know that students are leaving school grounds.</a:t>
            </a:r>
            <a:endParaRPr 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62800" y="5410200"/>
            <a:ext cx="167640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904999"/>
          </a:xfrm>
        </p:spPr>
        <p:txBody>
          <a:bodyPr/>
          <a:lstStyle/>
          <a:p>
            <a:r>
              <a:rPr lang="en-CA" dirty="0" smtClean="0"/>
              <a:t>Questions &amp; Answers</a:t>
            </a:r>
            <a:endParaRPr lang="en-CA" dirty="0"/>
          </a:p>
        </p:txBody>
      </p:sp>
      <p:sp>
        <p:nvSpPr>
          <p:cNvPr id="3" name="Subtitle 2"/>
          <p:cNvSpPr>
            <a:spLocks noGrp="1"/>
          </p:cNvSpPr>
          <p:nvPr>
            <p:ph type="subTitle" idx="1"/>
          </p:nvPr>
        </p:nvSpPr>
        <p:spPr/>
        <p:txBody>
          <a:bodyPr/>
          <a:lstStyle/>
          <a:p>
            <a:endParaRPr lang="en-CA"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90800" y="2743200"/>
            <a:ext cx="3749160" cy="2808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0553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4" name="Content Placeholder 3"/>
          <p:cNvSpPr>
            <a:spLocks noGrp="1"/>
          </p:cNvSpPr>
          <p:nvPr>
            <p:ph sz="half" idx="1"/>
          </p:nvPr>
        </p:nvSpPr>
        <p:spPr>
          <a:xfrm>
            <a:off x="457200" y="1600200"/>
            <a:ext cx="4191000" cy="4525963"/>
          </a:xfrm>
        </p:spPr>
        <p:txBody>
          <a:bodyPr>
            <a:normAutofit/>
          </a:bodyPr>
          <a:lstStyle/>
          <a:p>
            <a:pPr marL="514350" indent="-514350">
              <a:buAutoNum type="arabicPeriod"/>
            </a:pPr>
            <a:r>
              <a:rPr lang="en-CA" dirty="0" smtClean="0"/>
              <a:t>Game introduction</a:t>
            </a:r>
          </a:p>
          <a:p>
            <a:pPr marL="514350" indent="-514350">
              <a:buAutoNum type="arabicPeriod"/>
            </a:pPr>
            <a:r>
              <a:rPr lang="en-CA" dirty="0" smtClean="0"/>
              <a:t>History</a:t>
            </a:r>
          </a:p>
          <a:p>
            <a:pPr marL="514350" indent="-514350">
              <a:buAutoNum type="arabicPeriod"/>
            </a:pPr>
            <a:r>
              <a:rPr lang="en-CA" dirty="0" smtClean="0"/>
              <a:t>Why play the game?</a:t>
            </a:r>
          </a:p>
          <a:p>
            <a:pPr marL="514350" indent="-514350">
              <a:buAutoNum type="arabicPeriod"/>
            </a:pPr>
            <a:r>
              <a:rPr lang="en-CA" dirty="0" smtClean="0"/>
              <a:t>Curriculum Links</a:t>
            </a:r>
          </a:p>
          <a:p>
            <a:pPr marL="514350" indent="-514350">
              <a:buAutoNum type="arabicPeriod"/>
            </a:pPr>
            <a:r>
              <a:rPr lang="en-CA" dirty="0" smtClean="0"/>
              <a:t>Basic rules</a:t>
            </a:r>
          </a:p>
          <a:p>
            <a:pPr marL="514350" indent="-514350">
              <a:buAutoNum type="arabicPeriod"/>
            </a:pPr>
            <a:r>
              <a:rPr lang="en-CA" dirty="0" smtClean="0"/>
              <a:t>Game</a:t>
            </a:r>
          </a:p>
          <a:p>
            <a:pPr marL="514350" indent="-514350">
              <a:buFont typeface="Arial" pitchFamily="34" charset="0"/>
              <a:buAutoNum type="arabicPeriod"/>
            </a:pPr>
            <a:r>
              <a:rPr lang="en-CA" dirty="0"/>
              <a:t>Wrap up</a:t>
            </a:r>
          </a:p>
          <a:p>
            <a:pPr marL="514350" indent="-514350">
              <a:buAutoNum type="arabicPeriod"/>
            </a:pPr>
            <a:r>
              <a:rPr lang="en-CA" dirty="0" smtClean="0"/>
              <a:t>Questions and Answers</a:t>
            </a:r>
          </a:p>
          <a:p>
            <a:pPr marL="514350" indent="-514350">
              <a:buAutoNum type="arabicPeriod"/>
            </a:pPr>
            <a:endParaRPr lang="en-CA" dirty="0"/>
          </a:p>
        </p:txBody>
      </p:sp>
      <p:sp>
        <p:nvSpPr>
          <p:cNvPr id="5" name="Content Placeholder 4"/>
          <p:cNvSpPr>
            <a:spLocks noGrp="1"/>
          </p:cNvSpPr>
          <p:nvPr>
            <p:ph sz="half" idx="2"/>
          </p:nvPr>
        </p:nvSpPr>
        <p:spPr/>
        <p:txBody>
          <a:bodyPr>
            <a:normAutofit/>
          </a:bodyPr>
          <a:lstStyle/>
          <a:p>
            <a:endParaRPr lang="en-CA"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2057400"/>
            <a:ext cx="3429000" cy="350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6408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0"/>
            <a:ext cx="7772400" cy="1676400"/>
          </a:xfrm>
        </p:spPr>
        <p:txBody>
          <a:bodyPr>
            <a:normAutofit/>
          </a:bodyPr>
          <a:lstStyle/>
          <a:p>
            <a:r>
              <a:rPr lang="en-CA" dirty="0" smtClean="0"/>
              <a:t>Thank you for running </a:t>
            </a:r>
            <a:br>
              <a:rPr lang="en-CA" dirty="0" smtClean="0"/>
            </a:br>
            <a:r>
              <a:rPr lang="en-CA" b="1" dirty="0" smtClean="0"/>
              <a:t>The Amazing Race</a:t>
            </a:r>
            <a:endParaRPr lang="en-CA" b="1" dirty="0"/>
          </a:p>
        </p:txBody>
      </p:sp>
      <p:sp>
        <p:nvSpPr>
          <p:cNvPr id="4" name="Subtitle 3"/>
          <p:cNvSpPr>
            <a:spLocks noGrp="1"/>
          </p:cNvSpPr>
          <p:nvPr>
            <p:ph type="subTitle" idx="1"/>
          </p:nvPr>
        </p:nvSpPr>
        <p:spPr>
          <a:xfrm>
            <a:off x="1371600" y="5257800"/>
            <a:ext cx="6400800" cy="914400"/>
          </a:xfrm>
        </p:spPr>
        <p:txBody>
          <a:bodyPr/>
          <a:lstStyle/>
          <a:p>
            <a:r>
              <a:rPr lang="en-CA" dirty="0" smtClean="0"/>
              <a:t>And no, you can not have the mat!</a:t>
            </a:r>
            <a:endParaRPr lang="en-CA" dirty="0"/>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0" y="228601"/>
            <a:ext cx="3048000" cy="304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75776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of the game</a:t>
            </a:r>
            <a:endParaRPr lang="en-US" dirty="0"/>
          </a:p>
        </p:txBody>
      </p:sp>
      <p:sp>
        <p:nvSpPr>
          <p:cNvPr id="3" name="Content Placeholder 2"/>
          <p:cNvSpPr>
            <a:spLocks noGrp="1"/>
          </p:cNvSpPr>
          <p:nvPr>
            <p:ph idx="1"/>
          </p:nvPr>
        </p:nvSpPr>
        <p:spPr/>
        <p:txBody>
          <a:bodyPr/>
          <a:lstStyle/>
          <a:p>
            <a:r>
              <a:rPr lang="en-US" dirty="0" smtClean="0"/>
              <a:t>The object of </a:t>
            </a:r>
            <a:r>
              <a:rPr lang="en-US" i="1" dirty="0" smtClean="0"/>
              <a:t>The Amazing Race: LIVE in your classroom</a:t>
            </a:r>
            <a:r>
              <a:rPr lang="en-US" dirty="0" smtClean="0"/>
              <a:t> is for teams of 2-4 players to complete a series of clues and be the first team to return to the “Finish Line”.</a:t>
            </a:r>
          </a:p>
          <a:p>
            <a:r>
              <a:rPr lang="en-US" dirty="0" smtClean="0"/>
              <a:t>Depending on your wants/needs you can also add in challenges such as “Roadblocks” that students can perform along the way – these can be physical, academic, or logical.</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152401"/>
            <a:ext cx="2152650"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this come about?</a:t>
            </a:r>
            <a:endParaRPr lang="en-US" dirty="0"/>
          </a:p>
        </p:txBody>
      </p:sp>
      <p:sp>
        <p:nvSpPr>
          <p:cNvPr id="6" name="Text Placeholder 5"/>
          <p:cNvSpPr>
            <a:spLocks noGrp="1"/>
          </p:cNvSpPr>
          <p:nvPr>
            <p:ph type="body" idx="1"/>
          </p:nvPr>
        </p:nvSpPr>
        <p:spPr/>
        <p:txBody>
          <a:bodyPr/>
          <a:lstStyle/>
          <a:p>
            <a:endParaRPr lang="en-CA"/>
          </a:p>
        </p:txBody>
      </p:sp>
      <p:sp>
        <p:nvSpPr>
          <p:cNvPr id="3" name="Content Placeholder 2"/>
          <p:cNvSpPr>
            <a:spLocks noGrp="1"/>
          </p:cNvSpPr>
          <p:nvPr>
            <p:ph sz="half" idx="2"/>
          </p:nvPr>
        </p:nvSpPr>
        <p:spPr>
          <a:xfrm>
            <a:off x="457200" y="1524000"/>
            <a:ext cx="4040188" cy="4602163"/>
          </a:xfrm>
        </p:spPr>
        <p:txBody>
          <a:bodyPr>
            <a:normAutofit/>
          </a:bodyPr>
          <a:lstStyle/>
          <a:p>
            <a:pPr>
              <a:buNone/>
            </a:pPr>
            <a:r>
              <a:rPr lang="en-US" sz="2800" dirty="0" smtClean="0"/>
              <a:t>	In 2005, we participated in an event in Toronto that had its origins in the CBS adventure show </a:t>
            </a:r>
            <a:r>
              <a:rPr lang="en-US" sz="2800" i="1" dirty="0" smtClean="0"/>
              <a:t>The Amazing Race</a:t>
            </a:r>
            <a:r>
              <a:rPr lang="en-US" sz="2800" dirty="0" smtClean="0"/>
              <a:t>.  We saw the potential for adaptation to a school setting and it took off from there!</a:t>
            </a:r>
          </a:p>
          <a:p>
            <a:pPr>
              <a:buNone/>
            </a:pPr>
            <a:endParaRPr lang="en-US" dirty="0"/>
          </a:p>
        </p:txBody>
      </p:sp>
      <p:sp>
        <p:nvSpPr>
          <p:cNvPr id="7" name="Text Placeholder 6"/>
          <p:cNvSpPr>
            <a:spLocks noGrp="1"/>
          </p:cNvSpPr>
          <p:nvPr>
            <p:ph type="body" sz="quarter" idx="3"/>
          </p:nvPr>
        </p:nvSpPr>
        <p:spPr/>
        <p:txBody>
          <a:bodyPr/>
          <a:lstStyle/>
          <a:p>
            <a:endParaRPr lang="en-CA"/>
          </a:p>
        </p:txBody>
      </p:sp>
      <p:sp>
        <p:nvSpPr>
          <p:cNvPr id="8" name="Content Placeholder 7"/>
          <p:cNvSpPr>
            <a:spLocks noGrp="1"/>
          </p:cNvSpPr>
          <p:nvPr>
            <p:ph sz="quarter" idx="4"/>
          </p:nvPr>
        </p:nvSpPr>
        <p:spPr/>
        <p:txBody>
          <a:bodyPr/>
          <a:lstStyle/>
          <a:p>
            <a:endParaRPr lang="en-CA"/>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00" y="1371600"/>
            <a:ext cx="3352800" cy="500417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a:t>
            </a:r>
            <a:r>
              <a:rPr lang="en-US" i="1" dirty="0" smtClean="0"/>
              <a:t>The Amazing Race</a:t>
            </a:r>
            <a:r>
              <a:rPr lang="en-US" dirty="0" smtClean="0"/>
              <a:t>?</a:t>
            </a:r>
            <a:endParaRPr lang="en-US" dirty="0"/>
          </a:p>
        </p:txBody>
      </p:sp>
      <p:sp>
        <p:nvSpPr>
          <p:cNvPr id="3" name="Content Placeholder 2"/>
          <p:cNvSpPr>
            <a:spLocks noGrp="1"/>
          </p:cNvSpPr>
          <p:nvPr>
            <p:ph idx="1"/>
          </p:nvPr>
        </p:nvSpPr>
        <p:spPr/>
        <p:txBody>
          <a:bodyPr>
            <a:noAutofit/>
          </a:bodyPr>
          <a:lstStyle/>
          <a:p>
            <a:pPr marL="0" indent="0">
              <a:buNone/>
            </a:pPr>
            <a:r>
              <a:rPr lang="en-CA" sz="2400" b="1" dirty="0" smtClean="0"/>
              <a:t>Experiential Learning</a:t>
            </a:r>
          </a:p>
          <a:p>
            <a:r>
              <a:rPr lang="en-CA" sz="2400" dirty="0" smtClean="0"/>
              <a:t>Students apply their language skills outside the classroom.</a:t>
            </a:r>
          </a:p>
          <a:p>
            <a:r>
              <a:rPr lang="en-CA" sz="2400" dirty="0" smtClean="0"/>
              <a:t>Students have </a:t>
            </a:r>
            <a:r>
              <a:rPr lang="en-CA" sz="2400" dirty="0"/>
              <a:t>fun while </a:t>
            </a:r>
            <a:r>
              <a:rPr lang="en-CA" sz="2400" dirty="0" smtClean="0"/>
              <a:t>learning.</a:t>
            </a:r>
            <a:endParaRPr lang="en-CA" sz="2400" dirty="0"/>
          </a:p>
          <a:p>
            <a:pPr marL="0" indent="0">
              <a:buNone/>
            </a:pPr>
            <a:endParaRPr lang="en-CA" sz="2400" dirty="0" smtClean="0"/>
          </a:p>
          <a:p>
            <a:pPr marL="0" indent="0">
              <a:buNone/>
            </a:pPr>
            <a:r>
              <a:rPr lang="en-CA" sz="2400" b="1" dirty="0" smtClean="0"/>
              <a:t>21</a:t>
            </a:r>
            <a:r>
              <a:rPr lang="en-CA" sz="2400" b="1" baseline="30000" dirty="0" smtClean="0"/>
              <a:t>st</a:t>
            </a:r>
            <a:r>
              <a:rPr lang="en-CA" sz="2400" b="1" dirty="0" smtClean="0"/>
              <a:t> Century Skills</a:t>
            </a:r>
            <a:endParaRPr lang="en-CA" sz="2400" dirty="0"/>
          </a:p>
          <a:p>
            <a:r>
              <a:rPr lang="en-CA" sz="2400" dirty="0" smtClean="0"/>
              <a:t>Students are challenged to use creativity, critical thinking, communication and collaboration.</a:t>
            </a:r>
          </a:p>
          <a:p>
            <a:r>
              <a:rPr lang="en-CA" sz="2400" dirty="0" smtClean="0"/>
              <a:t>Students use technology they are comfortable with.  </a:t>
            </a:r>
          </a:p>
          <a:p>
            <a:pPr marL="0" indent="0">
              <a:buNone/>
            </a:pPr>
            <a:endParaRPr lang="en-CA" sz="2400" dirty="0" smtClean="0"/>
          </a:p>
          <a:p>
            <a:pPr marL="0" indent="0">
              <a:buNone/>
            </a:pPr>
            <a:r>
              <a:rPr lang="en-CA" sz="2400" b="1" dirty="0" smtClean="0"/>
              <a:t>Differentiated Instruction</a:t>
            </a:r>
          </a:p>
          <a:p>
            <a:r>
              <a:rPr lang="en-CA" sz="2400" dirty="0" smtClean="0"/>
              <a:t>Different  learning styles are </a:t>
            </a:r>
            <a:r>
              <a:rPr lang="en-CA" sz="2400" dirty="0"/>
              <a:t>met. </a:t>
            </a:r>
            <a:endParaRPr lang="en-CA" sz="2400" dirty="0" smtClean="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5105400"/>
            <a:ext cx="2809875" cy="1628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370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a:t>
            </a:r>
            <a:r>
              <a:rPr lang="en-US" i="1" dirty="0" smtClean="0"/>
              <a:t>The Amazing Race</a:t>
            </a:r>
            <a:r>
              <a:rPr lang="en-US" dirty="0" smtClean="0"/>
              <a:t>?</a:t>
            </a:r>
            <a:endParaRPr lang="en-US" dirty="0"/>
          </a:p>
        </p:txBody>
      </p:sp>
      <p:sp>
        <p:nvSpPr>
          <p:cNvPr id="3" name="Content Placeholder 2"/>
          <p:cNvSpPr>
            <a:spLocks noGrp="1"/>
          </p:cNvSpPr>
          <p:nvPr>
            <p:ph idx="1"/>
          </p:nvPr>
        </p:nvSpPr>
        <p:spPr/>
        <p:txBody>
          <a:bodyPr>
            <a:noAutofit/>
          </a:bodyPr>
          <a:lstStyle/>
          <a:p>
            <a:pPr marL="0" indent="0">
              <a:buNone/>
            </a:pPr>
            <a:r>
              <a:rPr lang="en-CA" sz="2800" b="1" dirty="0" smtClean="0"/>
              <a:t>Collaborative </a:t>
            </a:r>
            <a:r>
              <a:rPr lang="en-CA" sz="2800" b="1" dirty="0"/>
              <a:t>Inquiry</a:t>
            </a:r>
          </a:p>
          <a:p>
            <a:r>
              <a:rPr lang="en-CA" sz="2800" dirty="0"/>
              <a:t>Students learn  and practice important collaboration skills.  </a:t>
            </a:r>
          </a:p>
          <a:p>
            <a:r>
              <a:rPr lang="en-CA" sz="2800" dirty="0"/>
              <a:t>Opportunity for leadership development.</a:t>
            </a:r>
          </a:p>
          <a:p>
            <a:endParaRPr lang="en-CA" sz="2800" dirty="0"/>
          </a:p>
          <a:p>
            <a:pPr marL="0" indent="0">
              <a:buNone/>
            </a:pPr>
            <a:r>
              <a:rPr lang="en-CA" sz="2800" b="1" dirty="0"/>
              <a:t>Community</a:t>
            </a:r>
          </a:p>
          <a:p>
            <a:r>
              <a:rPr lang="en-CA" sz="2800" dirty="0"/>
              <a:t>This format allows students to explore more closely your school, and, depending on flexibility, the community around your school. </a:t>
            </a:r>
            <a:endParaRPr lang="en-CA" sz="2800" dirty="0" smtClean="0"/>
          </a:p>
          <a:p>
            <a:pPr marL="0" indent="0">
              <a:buNone/>
            </a:pPr>
            <a:endParaRPr lang="en-CA" sz="1600" dirty="0" smtClean="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86600" y="2971800"/>
            <a:ext cx="1975834"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Curriculum Links: How does it adapt?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a:t>This is taken directly from the ministry’s links for FSF1D,  only as an example</a:t>
            </a:r>
            <a:r>
              <a:rPr lang="en-CA" dirty="0" smtClean="0"/>
              <a:t>.</a:t>
            </a:r>
          </a:p>
          <a:p>
            <a:pPr marL="0" indent="0">
              <a:buNone/>
            </a:pPr>
            <a:endParaRPr lang="en-CA" dirty="0"/>
          </a:p>
          <a:p>
            <a:r>
              <a:rPr lang="en-CA" dirty="0" smtClean="0"/>
              <a:t>use </a:t>
            </a:r>
            <a:r>
              <a:rPr lang="en-CA" dirty="0"/>
              <a:t>appropriate language conventions during oral communication activities.</a:t>
            </a:r>
          </a:p>
          <a:p>
            <a:r>
              <a:rPr lang="en-CA" dirty="0"/>
              <a:t>read and demonstrate an understanding of a variety of simple texts.</a:t>
            </a:r>
          </a:p>
          <a:p>
            <a:r>
              <a:rPr lang="en-CA" dirty="0" smtClean="0"/>
              <a:t>use </a:t>
            </a:r>
            <a:r>
              <a:rPr lang="en-CA" dirty="0"/>
              <a:t>appropriate language conventions in their written work.</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00413" y="5486400"/>
            <a:ext cx="2543175" cy="1340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Basic Rules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 can’t break any laws or school rules.</a:t>
            </a:r>
          </a:p>
          <a:p>
            <a:r>
              <a:rPr lang="en-US" dirty="0" smtClean="0"/>
              <a:t>You must stay together as a team at all times.</a:t>
            </a:r>
          </a:p>
          <a:p>
            <a:r>
              <a:rPr lang="en-US" dirty="0" smtClean="0"/>
              <a:t>The boundaries for today’s race are the school and its outside grounds.  No clues will be outside the school grounds.</a:t>
            </a:r>
          </a:p>
          <a:p>
            <a:r>
              <a:rPr lang="en-US" dirty="0" smtClean="0"/>
              <a:t>You can use any resources to figure out clues EXCEPT other teams.</a:t>
            </a:r>
          </a:p>
          <a:p>
            <a:r>
              <a:rPr lang="en-US" dirty="0" smtClean="0"/>
              <a:t>If you haven’t found the finish line by 3:15, please return immediately to this room.</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21336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of your clues</a:t>
            </a:r>
            <a:endParaRPr lang="en-US" dirty="0"/>
          </a:p>
        </p:txBody>
      </p:sp>
      <p:sp>
        <p:nvSpPr>
          <p:cNvPr id="3" name="Content Placeholder 2"/>
          <p:cNvSpPr>
            <a:spLocks noGrp="1"/>
          </p:cNvSpPr>
          <p:nvPr>
            <p:ph idx="1"/>
          </p:nvPr>
        </p:nvSpPr>
        <p:spPr/>
        <p:txBody>
          <a:bodyPr>
            <a:normAutofit lnSpcReduction="10000"/>
          </a:bodyPr>
          <a:lstStyle/>
          <a:p>
            <a:r>
              <a:rPr lang="en-US" dirty="0" smtClean="0"/>
              <a:t>Please text your team name, the </a:t>
            </a:r>
            <a:r>
              <a:rPr lang="en-US" dirty="0" err="1" smtClean="0"/>
              <a:t>colour</a:t>
            </a:r>
            <a:r>
              <a:rPr lang="en-US" dirty="0" smtClean="0"/>
              <a:t> of the clue that you’re answering, and your answer – </a:t>
            </a:r>
            <a:r>
              <a:rPr lang="en-US" dirty="0" err="1" smtClean="0"/>
              <a:t>ie</a:t>
            </a:r>
            <a:r>
              <a:rPr lang="en-US" dirty="0" smtClean="0"/>
              <a:t>. “ALPHA RED TOOTHPASTE”.  You’ll then receive a message with your next clue </a:t>
            </a:r>
            <a:r>
              <a:rPr lang="en-US" dirty="0" err="1" smtClean="0"/>
              <a:t>colour</a:t>
            </a:r>
            <a:r>
              <a:rPr lang="en-US" dirty="0" smtClean="0"/>
              <a:t> or a message to try again.</a:t>
            </a:r>
          </a:p>
          <a:p>
            <a:r>
              <a:rPr lang="en-US" dirty="0" smtClean="0"/>
              <a:t>You can text us for help… but each location we give you is a 5 minute penalty and each answer to a clue we give you is a 5 minute penalty.  Choose wisely!</a:t>
            </a:r>
          </a:p>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8800" y="5410200"/>
            <a:ext cx="2466975" cy="12750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694</TotalTime>
  <Words>819</Words>
  <Application>Microsoft Office PowerPoint</Application>
  <PresentationFormat>On-screen Show (4:3)</PresentationFormat>
  <Paragraphs>86</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LIVE in your classroom!</vt:lpstr>
      <vt:lpstr>Outline</vt:lpstr>
      <vt:lpstr>Idea of the game</vt:lpstr>
      <vt:lpstr>How did this come about?</vt:lpstr>
      <vt:lpstr>Why do The Amazing Race?</vt:lpstr>
      <vt:lpstr>Why do The Amazing Race?</vt:lpstr>
      <vt:lpstr>Curriculum Links: How does it adapt?</vt:lpstr>
      <vt:lpstr>Today’s Basic Rules</vt:lpstr>
      <vt:lpstr>Communication of your clues</vt:lpstr>
      <vt:lpstr>The clues</vt:lpstr>
      <vt:lpstr>Example Clue</vt:lpstr>
      <vt:lpstr>How do we determine placement?</vt:lpstr>
      <vt:lpstr>Let’s break into teams!</vt:lpstr>
      <vt:lpstr>Slide 14</vt:lpstr>
      <vt:lpstr>The winners!</vt:lpstr>
      <vt:lpstr>What we did while you were out…  (aka the control centre)</vt:lpstr>
      <vt:lpstr>Frequently Asked Questions</vt:lpstr>
      <vt:lpstr>Frequently Asked Questions</vt:lpstr>
      <vt:lpstr>Questions &amp; Answers</vt:lpstr>
      <vt:lpstr>Thank you for running  The Amazing Race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Amazing Race:  LIVE in your classroom!</dc:title>
  <dc:creator>MINI 110</dc:creator>
  <cp:lastModifiedBy>Jennifer Rochon</cp:lastModifiedBy>
  <cp:revision>66</cp:revision>
  <dcterms:created xsi:type="dcterms:W3CDTF">2011-10-10T20:07:44Z</dcterms:created>
  <dcterms:modified xsi:type="dcterms:W3CDTF">2012-10-25T21:53:41Z</dcterms:modified>
</cp:coreProperties>
</file>